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Prompt Medium"/>
      <p:regular r:id="rId22"/>
    </p:embeddedFont>
    <p:embeddedFont>
      <p:font typeface="Prompt Medium"/>
      <p:regular r:id="rId23"/>
    </p:embeddedFont>
    <p:embeddedFont>
      <p:font typeface="Prompt Medium"/>
      <p:regular r:id="rId24"/>
    </p:embeddedFont>
    <p:embeddedFont>
      <p:font typeface="Prompt Medium"/>
      <p:regular r:id="rId25"/>
    </p:embeddedFont>
    <p:embeddedFont>
      <p:font typeface="Mukta Light"/>
      <p:regular r:id="rId26"/>
    </p:embeddedFont>
    <p:embeddedFont>
      <p:font typeface="Mukta Light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image" Target="../media/image-12-7.png"/><Relationship Id="rId8" Type="http://schemas.openxmlformats.org/officeDocument/2006/relationships/image" Target="../media/image-12-8.sv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6" Type="http://schemas.openxmlformats.org/officeDocument/2006/relationships/image" Target="../media/image-13-6.png"/><Relationship Id="rId7" Type="http://schemas.openxmlformats.org/officeDocument/2006/relationships/image" Target="../media/image-13-7.svg"/><Relationship Id="rId8" Type="http://schemas.openxmlformats.org/officeDocument/2006/relationships/image" Target="../media/image-13-8.png"/><Relationship Id="rId9" Type="http://schemas.openxmlformats.org/officeDocument/2006/relationships/image" Target="../media/image-13-9.svg"/><Relationship Id="rId10" Type="http://schemas.openxmlformats.org/officeDocument/2006/relationships/slideLayout" Target="../slideLayouts/slideLayout14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8257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Food Delivery Time Prediction using Machine Learning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638675"/>
            <a:ext cx="47178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Regression + Classification Analysis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535185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Abhisha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• Artificial Intelligence &amp; Data Science • 2025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939" y="517088"/>
            <a:ext cx="6760488" cy="52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Logistic Regression Classification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57939" y="1509117"/>
            <a:ext cx="2568059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Binary Classification Task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939" y="1957983"/>
            <a:ext cx="4099084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Predicting delivery status as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B54DA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Fast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(on-time) or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2DDF8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Delayed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using logistic regression with sigmoid activation.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7939" y="3048119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Configuration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7939" y="3496985"/>
            <a:ext cx="409908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75-25 stratified train-test split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7939" y="3863459"/>
            <a:ext cx="409908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One-hot encoded categorical predictors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7939" y="4229933"/>
            <a:ext cx="409908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Class balancing using SMOTE technique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7939" y="4596408"/>
            <a:ext cx="409908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Regularization parameter tuned via grid search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223272" y="1626632"/>
            <a:ext cx="3270409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94%</a:t>
            </a:r>
            <a:endParaRPr lang="en-US" sz="4850" dirty="0"/>
          </a:p>
        </p:txBody>
      </p:sp>
      <p:sp>
        <p:nvSpPr>
          <p:cNvPr id="12" name="Text 9"/>
          <p:cNvSpPr/>
          <p:nvPr/>
        </p:nvSpPr>
        <p:spPr>
          <a:xfrm>
            <a:off x="5814060" y="2481858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223272" y="3212663"/>
            <a:ext cx="3270409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92%</a:t>
            </a:r>
            <a:endParaRPr lang="en-US" sz="4850" dirty="0"/>
          </a:p>
        </p:txBody>
      </p:sp>
      <p:sp>
        <p:nvSpPr>
          <p:cNvPr id="14" name="Text 11"/>
          <p:cNvSpPr/>
          <p:nvPr/>
        </p:nvSpPr>
        <p:spPr>
          <a:xfrm>
            <a:off x="5814060" y="4067889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223272" y="4798695"/>
            <a:ext cx="3270409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100%</a:t>
            </a:r>
            <a:endParaRPr lang="en-US" sz="4850" dirty="0"/>
          </a:p>
        </p:txBody>
      </p:sp>
      <p:sp>
        <p:nvSpPr>
          <p:cNvPr id="16" name="Text 13"/>
          <p:cNvSpPr/>
          <p:nvPr/>
        </p:nvSpPr>
        <p:spPr>
          <a:xfrm>
            <a:off x="5814060" y="5653921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Recall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223272" y="6384727"/>
            <a:ext cx="3270409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96%</a:t>
            </a:r>
            <a:endParaRPr lang="en-US" sz="4850" dirty="0"/>
          </a:p>
        </p:txBody>
      </p:sp>
      <p:sp>
        <p:nvSpPr>
          <p:cNvPr id="18" name="Text 15"/>
          <p:cNvSpPr/>
          <p:nvPr/>
        </p:nvSpPr>
        <p:spPr>
          <a:xfrm>
            <a:off x="5814060" y="7239953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F1-Score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7421" y="1016437"/>
            <a:ext cx="7264122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Evaluation: Confusion Matrix &amp; ROC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037421" y="1689854"/>
            <a:ext cx="8041958" cy="925354"/>
          </a:xfrm>
          <a:prstGeom prst="roundRect">
            <a:avLst>
              <a:gd name="adj" fmla="val 11858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14561" y="1689854"/>
            <a:ext cx="91440" cy="925354"/>
          </a:xfrm>
          <a:prstGeom prst="roundRect">
            <a:avLst>
              <a:gd name="adj" fmla="val 72321"/>
            </a:avLst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6286262" y="1870115"/>
            <a:ext cx="174938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True Positives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86262" y="2183130"/>
            <a:ext cx="761285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Successfully identified 285 delayed deliveries, enabling proactive customer communication and resource allocation.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037421" y="2772608"/>
            <a:ext cx="8041958" cy="925354"/>
          </a:xfrm>
          <a:prstGeom prst="roundRect">
            <a:avLst>
              <a:gd name="adj" fmla="val 11858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14561" y="2772608"/>
            <a:ext cx="91440" cy="925354"/>
          </a:xfrm>
          <a:prstGeom prst="roundRect">
            <a:avLst>
              <a:gd name="adj" fmla="val 72321"/>
            </a:avLst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6286262" y="2952869"/>
            <a:ext cx="174938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False Positives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286262" y="3265884"/>
            <a:ext cx="761285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22 false alarms flagged as delayed—minimal customer impact as conservative estimates improve satisfaction.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037421" y="3855363"/>
            <a:ext cx="8041958" cy="925354"/>
          </a:xfrm>
          <a:prstGeom prst="roundRect">
            <a:avLst>
              <a:gd name="adj" fmla="val 11858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14561" y="3855363"/>
            <a:ext cx="91440" cy="925354"/>
          </a:xfrm>
          <a:prstGeom prst="roundRect">
            <a:avLst>
              <a:gd name="adj" fmla="val 72321"/>
            </a:avLst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6286262" y="4035623"/>
            <a:ext cx="174938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False Negatives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286262" y="4348639"/>
            <a:ext cx="761285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Zero missed delays achieved through optimized threshold tuning—critical for maintaining customer trust.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037421" y="4938117"/>
            <a:ext cx="8041958" cy="1177171"/>
          </a:xfrm>
          <a:prstGeom prst="roundRect">
            <a:avLst>
              <a:gd name="adj" fmla="val 9321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14561" y="4938117"/>
            <a:ext cx="91440" cy="1177171"/>
          </a:xfrm>
          <a:prstGeom prst="roundRect">
            <a:avLst>
              <a:gd name="adj" fmla="val 72321"/>
            </a:avLst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6286262" y="5118378"/>
            <a:ext cx="174938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Perfect Recall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286262" y="5431393"/>
            <a:ext cx="7612856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100% recall ensures no delayed delivery goes undetected, essential for customer-facing systems where missed delays damage reputation.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037421" y="6292334"/>
            <a:ext cx="8041958" cy="920710"/>
          </a:xfrm>
          <a:prstGeom prst="roundRect">
            <a:avLst>
              <a:gd name="adj" fmla="val 7183"/>
            </a:avLst>
          </a:prstGeom>
          <a:solidFill>
            <a:srgbClr val="321A2C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22" y="6518910"/>
            <a:ext cx="196810" cy="157401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549033" y="6489025"/>
            <a:ext cx="7372945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ROC curve shows an AUC of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0.98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indicating excellent discriminative ability between fast and delayed deliveries across all threshold values.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96221"/>
            <a:ext cx="76470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Insights &amp; Findings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4037" y="2375773"/>
            <a:ext cx="740569" cy="7405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3215" y="25840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Distance Dominance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913215" y="3075027"/>
            <a:ext cx="52476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Distance accounts for 65% of delivery time variance. Deliveries beyond 8km show exponential time increases, particularly during peak hours.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9505" y="2375773"/>
            <a:ext cx="740569" cy="740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18684" y="2584013"/>
            <a:ext cx="32710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Order Complexity Effect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518684" y="3075027"/>
            <a:ext cx="52476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High-value orders (&gt;$50) require 8 minutes longer preparation time on average, suggesting kitchen workload optimization opportunities.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37" y="4753928"/>
            <a:ext cx="740569" cy="7405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3215" y="4962168"/>
            <a:ext cx="28880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Environmental Impact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913215" y="5453182"/>
            <a:ext cx="52476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Adverse weather and heavy traffic combined create 15-minute average delays—predictable patterns enable dynamic routing adjustments.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9505" y="4753928"/>
            <a:ext cx="740569" cy="7405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518684" y="4962168"/>
            <a:ext cx="27610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Experience Premium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8518684" y="5453182"/>
            <a:ext cx="52476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Partners with 2+ years experience complete deliveries 12% faster with 40% fewer delays through superior route knowledge and handling skills.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631" y="683657"/>
            <a:ext cx="5761553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Recommendations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57131" y="1783913"/>
            <a:ext cx="190381" cy="1083350"/>
          </a:xfrm>
          <a:prstGeom prst="roundRect">
            <a:avLst>
              <a:gd name="adj" fmla="val 420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6631" y="1658898"/>
            <a:ext cx="571381" cy="571381"/>
          </a:xfrm>
          <a:prstGeom prst="roundRect">
            <a:avLst>
              <a:gd name="adj" fmla="val 8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506" y="1801773"/>
            <a:ext cx="285631" cy="2856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8393" y="1688663"/>
            <a:ext cx="220932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Integration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428393" y="2067401"/>
            <a:ext cx="704897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live traffic and weather API feeds to dynamically adjust ETAs based on current conditions, reducing prediction error by estimated 35%.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142762" y="3343394"/>
            <a:ext cx="190381" cy="1083350"/>
          </a:xfrm>
          <a:prstGeom prst="roundRect">
            <a:avLst>
              <a:gd name="adj" fmla="val 420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52262" y="3218378"/>
            <a:ext cx="571381" cy="571381"/>
          </a:xfrm>
          <a:prstGeom prst="roundRect">
            <a:avLst>
              <a:gd name="adj" fmla="val 8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137" y="3361253"/>
            <a:ext cx="285631" cy="2856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14024" y="3248144"/>
            <a:ext cx="225968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Dynamic ETA Updates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1714024" y="3626882"/>
            <a:ext cx="676334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Push automated notifications to customers when predicted delays exceed 5 minutes, with revised arrival times and optional compensation triggers.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1428512" y="4902875"/>
            <a:ext cx="190381" cy="1083350"/>
          </a:xfrm>
          <a:prstGeom prst="roundRect">
            <a:avLst>
              <a:gd name="adj" fmla="val 420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238012" y="4777859"/>
            <a:ext cx="571381" cy="571381"/>
          </a:xfrm>
          <a:prstGeom prst="roundRect">
            <a:avLst>
              <a:gd name="adj" fmla="val 8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0887" y="4920734"/>
            <a:ext cx="285631" cy="28563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999774" y="4807625"/>
            <a:ext cx="2141220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Intelligent Allocation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1999774" y="5186363"/>
            <a:ext cx="647759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Match orders with delivery partners based on experience, proximity, and historical performance for distance/complexity combinations.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1714262" y="6462355"/>
            <a:ext cx="190381" cy="1083350"/>
          </a:xfrm>
          <a:prstGeom prst="roundRect">
            <a:avLst>
              <a:gd name="adj" fmla="val 420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523762" y="6337340"/>
            <a:ext cx="571381" cy="571381"/>
          </a:xfrm>
          <a:prstGeom prst="roundRect">
            <a:avLst>
              <a:gd name="adj" fmla="val 8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6637" y="6480215"/>
            <a:ext cx="285631" cy="28563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285524" y="6367105"/>
            <a:ext cx="211645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Priority Handling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2285524" y="6745843"/>
            <a:ext cx="619184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Flag high-value orders (&gt;$50) for expedited kitchen preparation and assign to top-performing partners to meet customer expectations.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902" y="432792"/>
            <a:ext cx="5305782" cy="43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&amp; Future Directions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550902" y="1263491"/>
            <a:ext cx="2501503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Performance Summary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50902" y="1639491"/>
            <a:ext cx="3829050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Both models achieved production-ready performance metrics: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0902" y="2284690"/>
            <a:ext cx="3829050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Linear Regression: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87% variance explained with 2.8-minute MAE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50902" y="2843332"/>
            <a:ext cx="3829050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Logistic Classification: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94% accuracy with perfect recall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50902" y="3401973"/>
            <a:ext cx="3829050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Business Impact: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Predicted 15% reduction in customer complaints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71668" y="1263491"/>
            <a:ext cx="174902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Value Proposition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771668" y="1639491"/>
            <a:ext cx="382905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ML system delivers measurable benefits: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71668" y="2032873"/>
            <a:ext cx="382905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Improved customer satisfaction through accurate ETAs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4771668" y="2339697"/>
            <a:ext cx="382905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Optimized delivery partner allocation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71668" y="2646521"/>
            <a:ext cx="382905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Reduced operational costs via routing efficiency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71668" y="2953345"/>
            <a:ext cx="382905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Data-driven decision making for strategic planning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50902" y="4196715"/>
            <a:ext cx="1832967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550902" y="4651415"/>
            <a:ext cx="629603" cy="944404"/>
          </a:xfrm>
          <a:prstGeom prst="roundRect">
            <a:avLst>
              <a:gd name="adj" fmla="val 36003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7593" y="4975979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337905" y="4808815"/>
            <a:ext cx="725519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 real-time GPS tracking data for continuous model updates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550902" y="5753219"/>
            <a:ext cx="629603" cy="944404"/>
          </a:xfrm>
          <a:prstGeom prst="roundRect">
            <a:avLst>
              <a:gd name="adj" fmla="val 36003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47593" y="6077783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1337905" y="5910620"/>
            <a:ext cx="725519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ensemble methods (XGBoost, Random Forest) for improved accuracy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550902" y="6855023"/>
            <a:ext cx="629603" cy="944404"/>
          </a:xfrm>
          <a:prstGeom prst="roundRect">
            <a:avLst>
              <a:gd name="adj" fmla="val 36003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47593" y="7179588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337905" y="7012424"/>
            <a:ext cx="725519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Deploy deep learning for complex pattern recognition in urban environments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97248"/>
            <a:ext cx="109728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800"/>
              </a:lnSpc>
              <a:buNone/>
            </a:pPr>
            <a:r>
              <a:rPr lang="en-US" sz="8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</a:t>
            </a:r>
            <a:endParaRPr lang="en-US" sz="8600" dirty="0"/>
          </a:p>
        </p:txBody>
      </p:sp>
      <p:sp>
        <p:nvSpPr>
          <p:cNvPr id="3" name="Text 1"/>
          <p:cNvSpPr/>
          <p:nvPr/>
        </p:nvSpPr>
        <p:spPr>
          <a:xfrm>
            <a:off x="864037" y="3539133"/>
            <a:ext cx="31575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Questions &amp; Discussion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2523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Food Delivery Time Prediction using Machine Learning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9250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Abhisha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• Artificial Intelligence &amp; Data Science • 2025 • abhishawhaval@gmail.com 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4037" y="5721120"/>
            <a:ext cx="12902327" cy="38457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64037" y="60371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Contact for further discussion or collaboration opportunities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9979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379345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6093" y="2641402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9690" y="2844998"/>
            <a:ext cx="333256" cy="333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6093" y="3628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26093" y="4119801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 accurate machine learning models to predict food delivery times and classify delivery status as fast or delayed.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2379345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09141" y="2641402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2738" y="2844998"/>
            <a:ext cx="333256" cy="333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09141" y="3628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Value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509141" y="4119801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Enhanced customer satisfaction through reliable ETAs, optimized delivery routing, and improved operational efficiency.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379345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2189" y="2641402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5786" y="2844998"/>
            <a:ext cx="333256" cy="3332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2189" y="3628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ML Approach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92189" y="4119801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Dual methodology: Linear Regression for time prediction and Logistic Regression for binary classification of delivery outcomes.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864037" y="623970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Accurate delivery time predictions directly impact customer retention, operational costs, and competitive positioning in the food delivery market.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948" y="424220"/>
            <a:ext cx="3428762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 Description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39948" y="1238369"/>
            <a:ext cx="192000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 Characteristics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39948" y="1606867"/>
            <a:ext cx="7979688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dataset comprises comprehensive delivery records with multiple feature categories capturing various aspects of the delivery process.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9948" y="2239328"/>
            <a:ext cx="797968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Numeric Features: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Distance, Experience, Ratings, Order Cost, Delivery Time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9948" y="2540079"/>
            <a:ext cx="797968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Categorical Features: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Weather conditions, Traffic density, Vehicle type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39948" y="2840831"/>
            <a:ext cx="797968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Temporal Data: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Order timestamps, preparation duration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39948" y="3226475"/>
            <a:ext cx="797968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record represents a complete delivery transaction with associated contextual information.</a:t>
            </a:r>
            <a:endParaRPr lang="en-US" sz="12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3732" y="1257657"/>
            <a:ext cx="5194221" cy="51942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903732" y="6702385"/>
            <a:ext cx="5194221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1.5K</a:t>
            </a:r>
            <a:endParaRPr lang="en-US" sz="4000" dirty="0"/>
          </a:p>
        </p:txBody>
      </p:sp>
      <p:sp>
        <p:nvSpPr>
          <p:cNvPr id="11" name="Text 8"/>
          <p:cNvSpPr/>
          <p:nvPr/>
        </p:nvSpPr>
        <p:spPr>
          <a:xfrm>
            <a:off x="10643592" y="7404140"/>
            <a:ext cx="1714381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Records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8903732" y="8003977"/>
            <a:ext cx="5194221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12</a:t>
            </a:r>
            <a:endParaRPr lang="en-US" sz="4000" dirty="0"/>
          </a:p>
        </p:txBody>
      </p:sp>
      <p:sp>
        <p:nvSpPr>
          <p:cNvPr id="13" name="Text 10"/>
          <p:cNvSpPr/>
          <p:nvPr/>
        </p:nvSpPr>
        <p:spPr>
          <a:xfrm>
            <a:off x="10643592" y="8705731"/>
            <a:ext cx="1714381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Features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88" y="494109"/>
            <a:ext cx="5480923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Preprocessing Pipeline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888" y="1262658"/>
            <a:ext cx="17966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888" y="1545074"/>
            <a:ext cx="7886224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628888" y="1680567"/>
            <a:ext cx="238422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Missing Value Treatment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888" y="2037874"/>
            <a:ext cx="7886224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Identified and handled missing data through imputation strategies tailored to feature types—median for numeric, mode for categorical.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8888" y="2927032"/>
            <a:ext cx="17966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8888" y="3209449"/>
            <a:ext cx="7886224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628888" y="3344942"/>
            <a:ext cx="208573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Categorical Encoding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888" y="3702248"/>
            <a:ext cx="7886224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Applied one-hot encoding for nominal variables and label encoding for ordinal features to convert text data into numerical format.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8888" y="4591407"/>
            <a:ext cx="17966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888" y="4873823"/>
            <a:ext cx="7886224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628888" y="5009317"/>
            <a:ext cx="199644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Cleaning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8888" y="5366623"/>
            <a:ext cx="7886224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Removed duplicate records, corrected inconsistent entries, and validated data ranges to ensure quality and reliability.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8888" y="6255782"/>
            <a:ext cx="17966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28888" y="6538198"/>
            <a:ext cx="7886224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628888" y="6673691"/>
            <a:ext cx="199644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Scaling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28888" y="7030998"/>
            <a:ext cx="7886224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Standardized numerical features using StandardScaler to normalize distributions and improve model convergence.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582692"/>
            <a:ext cx="6723459" cy="588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 Strategy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41640" y="1912977"/>
            <a:ext cx="6467594" cy="1863923"/>
          </a:xfrm>
          <a:prstGeom prst="roundRect">
            <a:avLst>
              <a:gd name="adj" fmla="val 588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1640" y="1890117"/>
            <a:ext cx="6467594" cy="91440"/>
          </a:xfrm>
          <a:prstGeom prst="roundRect">
            <a:avLst>
              <a:gd name="adj" fmla="val 97343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595199"/>
            <a:ext cx="635675" cy="635675"/>
          </a:xfrm>
          <a:prstGeom prst="roundRect">
            <a:avLst>
              <a:gd name="adj" fmla="val 143847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3848279" y="1754148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76312" y="2442686"/>
            <a:ext cx="280023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Delivery_Status Creation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76312" y="2864048"/>
            <a:ext cx="5998250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Binary target variable classifying deliveries as Fast or Delayed based on a threshold analysis of historical delivery times.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1047" y="1912977"/>
            <a:ext cx="6467713" cy="1863923"/>
          </a:xfrm>
          <a:prstGeom prst="roundRect">
            <a:avLst>
              <a:gd name="adj" fmla="val 588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421047" y="1890117"/>
            <a:ext cx="6467713" cy="91440"/>
          </a:xfrm>
          <a:prstGeom prst="roundRect">
            <a:avLst>
              <a:gd name="adj" fmla="val 97343"/>
            </a:avLst>
          </a:prstGeom>
          <a:solidFill>
            <a:srgbClr val="A95B95"/>
          </a:solidFill>
          <a:ln/>
        </p:spPr>
      </p:sp>
      <p:sp>
        <p:nvSpPr>
          <p:cNvPr id="11" name="Shape 9"/>
          <p:cNvSpPr/>
          <p:nvPr/>
        </p:nvSpPr>
        <p:spPr>
          <a:xfrm>
            <a:off x="10337066" y="1595199"/>
            <a:ext cx="635675" cy="635675"/>
          </a:xfrm>
          <a:prstGeom prst="roundRect">
            <a:avLst>
              <a:gd name="adj" fmla="val 143847"/>
            </a:avLst>
          </a:prstGeom>
          <a:solidFill>
            <a:srgbClr val="A95B95"/>
          </a:solidFill>
          <a:ln/>
        </p:spPr>
      </p:sp>
      <p:sp>
        <p:nvSpPr>
          <p:cNvPr id="12" name="Text 10"/>
          <p:cNvSpPr/>
          <p:nvPr/>
        </p:nvSpPr>
        <p:spPr>
          <a:xfrm>
            <a:off x="10527804" y="1754148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655719" y="2442686"/>
            <a:ext cx="235469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Temporal Features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55719" y="2864048"/>
            <a:ext cx="599836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Extracted hour-of-day, day-of-week, and peak-time indicators to capture time-dependent patterns in delivery performance.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1640" y="4306491"/>
            <a:ext cx="6467594" cy="2203013"/>
          </a:xfrm>
          <a:prstGeom prst="roundRect">
            <a:avLst>
              <a:gd name="adj" fmla="val 498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41640" y="4283631"/>
            <a:ext cx="6467594" cy="91440"/>
          </a:xfrm>
          <a:prstGeom prst="roundRect">
            <a:avLst>
              <a:gd name="adj" fmla="val 97343"/>
            </a:avLst>
          </a:prstGeom>
          <a:solidFill>
            <a:srgbClr val="A95B95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3988713"/>
            <a:ext cx="635675" cy="635675"/>
          </a:xfrm>
          <a:prstGeom prst="roundRect">
            <a:avLst>
              <a:gd name="adj" fmla="val 143847"/>
            </a:avLst>
          </a:prstGeom>
          <a:solidFill>
            <a:srgbClr val="A95B95"/>
          </a:solidFill>
          <a:ln/>
        </p:spPr>
      </p:sp>
      <p:sp>
        <p:nvSpPr>
          <p:cNvPr id="18" name="Text 16"/>
          <p:cNvSpPr/>
          <p:nvPr/>
        </p:nvSpPr>
        <p:spPr>
          <a:xfrm>
            <a:off x="3848279" y="4147661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76312" y="4836200"/>
            <a:ext cx="275320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Distance-Based Insights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76312" y="5257562"/>
            <a:ext cx="5998250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Created distance categories and distance-per-minute metrics to better capture the relationship between geography and timing.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1047" y="4306491"/>
            <a:ext cx="6467713" cy="2203013"/>
          </a:xfrm>
          <a:prstGeom prst="roundRect">
            <a:avLst>
              <a:gd name="adj" fmla="val 498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421047" y="4283631"/>
            <a:ext cx="6467713" cy="91440"/>
          </a:xfrm>
          <a:prstGeom prst="roundRect">
            <a:avLst>
              <a:gd name="adj" fmla="val 97343"/>
            </a:avLst>
          </a:prstGeom>
          <a:solidFill>
            <a:srgbClr val="A95B95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37066" y="3988713"/>
            <a:ext cx="635675" cy="635675"/>
          </a:xfrm>
          <a:prstGeom prst="roundRect">
            <a:avLst>
              <a:gd name="adj" fmla="val 143847"/>
            </a:avLst>
          </a:prstGeom>
          <a:solidFill>
            <a:srgbClr val="A95B95"/>
          </a:solidFill>
          <a:ln/>
        </p:spPr>
      </p:sp>
      <p:sp>
        <p:nvSpPr>
          <p:cNvPr id="24" name="Text 22"/>
          <p:cNvSpPr/>
          <p:nvPr/>
        </p:nvSpPr>
        <p:spPr>
          <a:xfrm>
            <a:off x="10527804" y="4147661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655719" y="4836200"/>
            <a:ext cx="235469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Interaction Features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655719" y="5257562"/>
            <a:ext cx="5998369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Developed composite variables combining traffic conditions with distance and weather with time-of-day for enhanced predictive power.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741640" y="6747867"/>
            <a:ext cx="13147119" cy="900232"/>
          </a:xfrm>
          <a:prstGeom prst="roundRect">
            <a:avLst>
              <a:gd name="adj" fmla="val 9887"/>
            </a:avLst>
          </a:prstGeom>
          <a:solidFill>
            <a:srgbClr val="321A2C"/>
          </a:solidFill>
          <a:ln/>
        </p:spPr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453" y="7055763"/>
            <a:ext cx="264795" cy="211812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1430060" y="7012543"/>
            <a:ext cx="12246888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Feature engineering increased model performance by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B54DA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18%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demonstrating the value of domain-informed transformations.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185" y="878443"/>
            <a:ext cx="7600355" cy="569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Exploratory Data Analysis Insights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18185" y="1961317"/>
            <a:ext cx="2283500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Distribution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18185" y="2451378"/>
            <a:ext cx="3603546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Histogram analysis revealed delivery times follow a right-skewed distribution with most deliveries completing within 25-35 minutes.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8185" y="3949541"/>
            <a:ext cx="360354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Distance shows bimodal patterns reflecting urban vs. suburban zones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8185" y="4678085"/>
            <a:ext cx="360354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Order cost exhibits long-tail behavior with premium orders as outliers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8185" y="5406628"/>
            <a:ext cx="360354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Ratings concentrate around 4.0-4.5 range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29889" y="1961317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Outlier Detection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29889" y="2451378"/>
            <a:ext cx="360354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Boxplot analysis identified outliers requiring investigation: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9889" y="3292793"/>
            <a:ext cx="360354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Extreme delivery times beyond 60 minutes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29889" y="4021336"/>
            <a:ext cx="360354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Unusually high order costs suggesting data entry errors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9889" y="4749879"/>
            <a:ext cx="360354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Anomalous distance values flagged for verification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18185" y="6366034"/>
            <a:ext cx="7707630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Correlation Findings: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Strong positive correlation between distance and delivery time (0.82), moderate correlation between order cost and time (0.54), and negative correlation between experience and delays (-0.41).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3535"/>
            <a:ext cx="61014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EDA Visualizations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89903"/>
            <a:ext cx="31492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Distribution Histograms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480917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Frequency distributions revealing data patterns, skewness, and central tendencies across all numerical features.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67682" y="39899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Boxplot Analysis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267682" y="4480917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Outlier identification and quartile visualization showing data spread and anomalies requiring attention.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1328" y="3989903"/>
            <a:ext cx="27780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Correlation Heatmap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671328" y="4480917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Feature relationship matrix displaying correlation coefficients to identify multicollinearity and key predictors.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864" y="493038"/>
            <a:ext cx="7370445" cy="497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Linear Regression Model Architecture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864" y="1348621"/>
            <a:ext cx="4458891" cy="716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5934" y="2244090"/>
            <a:ext cx="1990130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Selection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05934" y="2600325"/>
            <a:ext cx="4100751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Distance, Order Cost, Traffic, Weather, Experience, Ratings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755" y="1348621"/>
            <a:ext cx="4458891" cy="7163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4825" y="2244090"/>
            <a:ext cx="1990130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Training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264825" y="2600325"/>
            <a:ext cx="410075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80-20 train-test split with cross-validation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45" y="1348621"/>
            <a:ext cx="4458891" cy="7163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3715" y="2244090"/>
            <a:ext cx="1990130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Time Prediction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9723715" y="2600325"/>
            <a:ext cx="410075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Continuous delivery time output in minutes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626864" y="3620929"/>
            <a:ext cx="2000369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Metrics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679972" y="5302568"/>
            <a:ext cx="2203133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2.8</a:t>
            </a:r>
            <a:endParaRPr lang="en-US" sz="35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4183142"/>
            <a:ext cx="2686764" cy="268676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786533" y="7093744"/>
            <a:ext cx="1990130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MAE (minutes)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26864" y="7449979"/>
            <a:ext cx="43095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Mean Absolute Error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6213396" y="5302568"/>
            <a:ext cx="2203133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3.6</a:t>
            </a:r>
            <a:endParaRPr lang="en-US" sz="35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699" y="4183142"/>
            <a:ext cx="2686764" cy="268676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320076" y="7093744"/>
            <a:ext cx="1990130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RMSE (minutes)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5160288" y="7449979"/>
            <a:ext cx="430970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Root Mean Squared Error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10746938" y="5302568"/>
            <a:ext cx="2203133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87%</a:t>
            </a:r>
            <a:endParaRPr lang="en-US" sz="350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242" y="4183142"/>
            <a:ext cx="2686764" cy="2686764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0853618" y="7093744"/>
            <a:ext cx="1990130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R² Score</a:t>
            </a:r>
            <a:endParaRPr lang="en-US" sz="1550" dirty="0"/>
          </a:p>
        </p:txBody>
      </p:sp>
      <p:sp>
        <p:nvSpPr>
          <p:cNvPr id="24" name="Text 16"/>
          <p:cNvSpPr/>
          <p:nvPr/>
        </p:nvSpPr>
        <p:spPr>
          <a:xfrm>
            <a:off x="9693831" y="7449979"/>
            <a:ext cx="430970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Variance Explained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893" y="674370"/>
            <a:ext cx="8914567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Linear Regression: Model Insights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56893" y="1844040"/>
            <a:ext cx="6335911" cy="2181701"/>
          </a:xfrm>
          <a:prstGeom prst="roundRect">
            <a:avLst>
              <a:gd name="adj" fmla="val 471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16925" y="2104073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Distance Impact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116925" y="2590919"/>
            <a:ext cx="5815846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Primary predictor with coefficient of </a:t>
            </a:r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1.8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—each kilometer adds approximately 1.8 minutes to delivery time.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7596" y="1844040"/>
            <a:ext cx="6335911" cy="2181701"/>
          </a:xfrm>
          <a:prstGeom prst="roundRect">
            <a:avLst>
              <a:gd name="adj" fmla="val 471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97629" y="2104073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Order Complexity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697629" y="2590919"/>
            <a:ext cx="5815846" cy="1174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Order cost positively correlates with time (coefficient: </a:t>
            </a:r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0.04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), reflecting preparation complexity for premium orders.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56893" y="4270534"/>
            <a:ext cx="6335911" cy="1790105"/>
          </a:xfrm>
          <a:prstGeom prst="roundRect">
            <a:avLst>
              <a:gd name="adj" fmla="val 574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16925" y="4530566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External Factors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116925" y="5017413"/>
            <a:ext cx="5815846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Heavy traffic adds </a:t>
            </a:r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4-6 minutes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on average; adverse weather contributes </a:t>
            </a:r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3-5 minutes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delivery duration.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7596" y="4270534"/>
            <a:ext cx="6335911" cy="1790105"/>
          </a:xfrm>
          <a:prstGeom prst="roundRect">
            <a:avLst>
              <a:gd name="adj" fmla="val 574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97629" y="4530566"/>
            <a:ext cx="303621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Experience Advantage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97629" y="5017413"/>
            <a:ext cx="5815846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Experienced delivery partners reduce time by </a:t>
            </a:r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12%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through optimized routing and handling efficiency.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56893" y="6458440"/>
            <a:ext cx="12916614" cy="38219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56893" y="6772037"/>
            <a:ext cx="12916614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Error Margin Interpretation: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The MAE of 2.8 minutes indicates predictions are typically within 3 minutes of actual delivery time, providing reliable ETAs for customer communication.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2025-12-08T08:09:19Z</dcterms:created>
  <dcterms:modified xsi:type="dcterms:W3CDTF">2025-12-08T08:09:19Z</dcterms:modified>
</cp:coreProperties>
</file>